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79" r:id="rId3"/>
    <p:sldId id="280" r:id="rId4"/>
    <p:sldId id="283" r:id="rId5"/>
    <p:sldId id="281" r:id="rId6"/>
    <p:sldId id="282" r:id="rId7"/>
    <p:sldId id="284" r:id="rId8"/>
    <p:sldId id="285" r:id="rId9"/>
    <p:sldId id="256" r:id="rId10"/>
    <p:sldId id="261" r:id="rId11"/>
    <p:sldId id="278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1" r:id="rId20"/>
    <p:sldId id="289" r:id="rId21"/>
    <p:sldId id="286" r:id="rId22"/>
    <p:sldId id="287" r:id="rId23"/>
    <p:sldId id="288" r:id="rId24"/>
    <p:sldId id="290" r:id="rId25"/>
    <p:sldId id="276" r:id="rId26"/>
    <p:sldId id="277" r:id="rId27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9" autoAdjust="0"/>
    <p:restoredTop sz="94660"/>
  </p:normalViewPr>
  <p:slideViewPr>
    <p:cSldViewPr snapToGrid="0">
      <p:cViewPr>
        <p:scale>
          <a:sx n="78" d="100"/>
          <a:sy n="78" d="100"/>
        </p:scale>
        <p:origin x="-10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1ECB8-7BB5-421D-A973-1F5F56290CF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62D6EFF-EC01-40F3-9397-03345868F6F9}">
      <dgm:prSet phldrT="[文字]"/>
      <dgm:spPr/>
      <dgm:t>
        <a:bodyPr/>
        <a:lstStyle/>
        <a:p>
          <a:r>
            <a:rPr lang="en-US" altLang="zh-TW" dirty="0" smtClean="0"/>
            <a:t>1</a:t>
          </a:r>
          <a:endParaRPr lang="zh-TW" altLang="en-US" dirty="0"/>
        </a:p>
      </dgm:t>
    </dgm:pt>
    <dgm:pt modelId="{E3538BAE-3812-4E6E-87F0-FB49ACCB1FC9}" type="parTrans" cxnId="{8384BD44-6786-4C6C-94CC-35B26CAE052C}">
      <dgm:prSet/>
      <dgm:spPr/>
      <dgm:t>
        <a:bodyPr/>
        <a:lstStyle/>
        <a:p>
          <a:endParaRPr lang="zh-TW" altLang="en-US"/>
        </a:p>
      </dgm:t>
    </dgm:pt>
    <dgm:pt modelId="{9EB9883F-EFD6-4535-9264-8A14853A88CB}" type="sibTrans" cxnId="{8384BD44-6786-4C6C-94CC-35B26CAE052C}">
      <dgm:prSet/>
      <dgm:spPr/>
      <dgm:t>
        <a:bodyPr/>
        <a:lstStyle/>
        <a:p>
          <a:endParaRPr lang="zh-TW" altLang="en-US"/>
        </a:p>
      </dgm:t>
    </dgm:pt>
    <dgm:pt modelId="{A46DD269-EEDB-4315-AD62-6C78EB6755F1}">
      <dgm:prSet phldrT="[文字]" custT="1"/>
      <dgm:spPr/>
      <dgm:t>
        <a:bodyPr/>
        <a:lstStyle/>
        <a:p>
          <a:r>
            <a:rPr lang="zh-TW" altLang="en-US" sz="4400" dirty="0" smtClean="0"/>
            <a:t>畢業流向調查後台登入</a:t>
          </a:r>
          <a:endParaRPr lang="zh-TW" altLang="en-US" sz="4400" dirty="0"/>
        </a:p>
      </dgm:t>
    </dgm:pt>
    <dgm:pt modelId="{2FCEDC31-147E-4ABB-9195-62E47836DACC}" type="parTrans" cxnId="{6BFECC79-E2E7-4F2A-96F0-12CD33E805BC}">
      <dgm:prSet/>
      <dgm:spPr/>
      <dgm:t>
        <a:bodyPr/>
        <a:lstStyle/>
        <a:p>
          <a:endParaRPr lang="zh-TW" altLang="en-US"/>
        </a:p>
      </dgm:t>
    </dgm:pt>
    <dgm:pt modelId="{8861CCDA-2E57-46D3-B9B8-4D68B6CB8EDA}" type="sibTrans" cxnId="{6BFECC79-E2E7-4F2A-96F0-12CD33E805BC}">
      <dgm:prSet/>
      <dgm:spPr/>
      <dgm:t>
        <a:bodyPr/>
        <a:lstStyle/>
        <a:p>
          <a:endParaRPr lang="zh-TW" altLang="en-US"/>
        </a:p>
      </dgm:t>
    </dgm:pt>
    <dgm:pt modelId="{85A63B09-2DC8-4C98-82EC-BBCD1B8E5B90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AD9CC043-BD25-4B98-8E22-5E0E88806AB9}" type="parTrans" cxnId="{6065464E-ED37-4E98-A5D0-65419F4C84A6}">
      <dgm:prSet/>
      <dgm:spPr/>
      <dgm:t>
        <a:bodyPr/>
        <a:lstStyle/>
        <a:p>
          <a:endParaRPr lang="zh-TW" altLang="en-US"/>
        </a:p>
      </dgm:t>
    </dgm:pt>
    <dgm:pt modelId="{57A3CAFD-F735-45AF-987E-5AFAB7581E7D}" type="sibTrans" cxnId="{6065464E-ED37-4E98-A5D0-65419F4C84A6}">
      <dgm:prSet/>
      <dgm:spPr/>
      <dgm:t>
        <a:bodyPr/>
        <a:lstStyle/>
        <a:p>
          <a:endParaRPr lang="zh-TW" altLang="en-US"/>
        </a:p>
      </dgm:t>
    </dgm:pt>
    <dgm:pt modelId="{8FA8FF57-6FFF-4F3B-B06F-AC330E4F439D}">
      <dgm:prSet phldrT="[文字]" custT="1"/>
      <dgm:spPr/>
      <dgm:t>
        <a:bodyPr/>
        <a:lstStyle/>
        <a:p>
          <a:r>
            <a:rPr lang="zh-TW" altLang="en-US" sz="4400" dirty="0" smtClean="0"/>
            <a:t>教師確認學生基本資料及追蹤學生填寫狀態</a:t>
          </a:r>
          <a:endParaRPr lang="zh-TW" altLang="en-US" sz="4400" dirty="0"/>
        </a:p>
      </dgm:t>
    </dgm:pt>
    <dgm:pt modelId="{C8D27B18-39FC-4ABD-A59F-5F419560EA98}" type="parTrans" cxnId="{679A5971-5F0F-4603-9CBE-3BC168E01658}">
      <dgm:prSet/>
      <dgm:spPr/>
      <dgm:t>
        <a:bodyPr/>
        <a:lstStyle/>
        <a:p>
          <a:endParaRPr lang="zh-TW" altLang="en-US"/>
        </a:p>
      </dgm:t>
    </dgm:pt>
    <dgm:pt modelId="{3A652524-992C-4516-9FD7-3E901EDFBC57}" type="sibTrans" cxnId="{679A5971-5F0F-4603-9CBE-3BC168E01658}">
      <dgm:prSet/>
      <dgm:spPr/>
      <dgm:t>
        <a:bodyPr/>
        <a:lstStyle/>
        <a:p>
          <a:endParaRPr lang="zh-TW" altLang="en-US"/>
        </a:p>
      </dgm:t>
    </dgm:pt>
    <dgm:pt modelId="{6E2A2F63-AB4B-40CE-BABC-558AAB495CA8}">
      <dgm:prSet phldrT="[文字]"/>
      <dgm:spPr/>
      <dgm:t>
        <a:bodyPr/>
        <a:lstStyle/>
        <a:p>
          <a:r>
            <a:rPr lang="en-US" altLang="zh-TW" dirty="0" smtClean="0"/>
            <a:t>3</a:t>
          </a:r>
          <a:endParaRPr lang="zh-TW" altLang="en-US" dirty="0"/>
        </a:p>
      </dgm:t>
    </dgm:pt>
    <dgm:pt modelId="{A6BC9DFB-D4DC-4583-A84C-BECAE72272E7}" type="parTrans" cxnId="{B918ABF2-4BAB-4737-B657-ADF578A7A5A1}">
      <dgm:prSet/>
      <dgm:spPr/>
      <dgm:t>
        <a:bodyPr/>
        <a:lstStyle/>
        <a:p>
          <a:endParaRPr lang="zh-TW" altLang="en-US"/>
        </a:p>
      </dgm:t>
    </dgm:pt>
    <dgm:pt modelId="{84758407-1FB0-4BA9-AC75-71C3172D8DDB}" type="sibTrans" cxnId="{B918ABF2-4BAB-4737-B657-ADF578A7A5A1}">
      <dgm:prSet/>
      <dgm:spPr/>
      <dgm:t>
        <a:bodyPr/>
        <a:lstStyle/>
        <a:p>
          <a:endParaRPr lang="zh-TW" altLang="en-US"/>
        </a:p>
      </dgm:t>
    </dgm:pt>
    <dgm:pt modelId="{C1397A39-2212-4366-8DD6-75CAEF17041A}">
      <dgm:prSet phldrT="[文字]" custT="1"/>
      <dgm:spPr/>
      <dgm:t>
        <a:bodyPr/>
        <a:lstStyle/>
        <a:p>
          <a:r>
            <a:rPr lang="zh-TW" altLang="en-US" sz="4400" dirty="0" smtClean="0"/>
            <a:t>教師撥打電話，線上進行代填作業</a:t>
          </a:r>
          <a:endParaRPr lang="zh-TW" altLang="en-US" sz="4400" dirty="0"/>
        </a:p>
      </dgm:t>
    </dgm:pt>
    <dgm:pt modelId="{94F3C9FC-3C0D-4AEF-892C-A97B32D6B8C6}" type="parTrans" cxnId="{5208D737-F104-4517-99B4-4C78D0F77FBD}">
      <dgm:prSet/>
      <dgm:spPr/>
      <dgm:t>
        <a:bodyPr/>
        <a:lstStyle/>
        <a:p>
          <a:endParaRPr lang="zh-TW" altLang="en-US"/>
        </a:p>
      </dgm:t>
    </dgm:pt>
    <dgm:pt modelId="{9F01A55D-674F-4A83-B10E-200D3A9D7A36}" type="sibTrans" cxnId="{5208D737-F104-4517-99B4-4C78D0F77FBD}">
      <dgm:prSet/>
      <dgm:spPr/>
      <dgm:t>
        <a:bodyPr/>
        <a:lstStyle/>
        <a:p>
          <a:endParaRPr lang="zh-TW" altLang="en-US"/>
        </a:p>
      </dgm:t>
    </dgm:pt>
    <dgm:pt modelId="{BBE42D1F-3D2F-4585-8468-8DA11E68171C}" type="pres">
      <dgm:prSet presAssocID="{3AB1ECB8-7BB5-421D-A973-1F5F56290C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FAC9E0-1847-404B-AA90-1475088D4760}" type="pres">
      <dgm:prSet presAssocID="{062D6EFF-EC01-40F3-9397-03345868F6F9}" presName="composite" presStyleCnt="0"/>
      <dgm:spPr/>
    </dgm:pt>
    <dgm:pt modelId="{7723DC55-FFF6-4D3D-A53E-FCD4C73DE214}" type="pres">
      <dgm:prSet presAssocID="{062D6EFF-EC01-40F3-9397-03345868F6F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4ED705-3741-487E-BCD5-C48FC60C6F09}" type="pres">
      <dgm:prSet presAssocID="{062D6EFF-EC01-40F3-9397-03345868F6F9}" presName="descendantText" presStyleLbl="alignAcc1" presStyleIdx="0" presStyleCnt="3" custLinFactNeighborX="0" custLinFactNeighborY="49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291277-2ACE-4868-B0B4-34EA38154E11}" type="pres">
      <dgm:prSet presAssocID="{9EB9883F-EFD6-4535-9264-8A14853A88CB}" presName="sp" presStyleCnt="0"/>
      <dgm:spPr/>
    </dgm:pt>
    <dgm:pt modelId="{FF34FF40-B2B6-4030-967E-80B5532052BE}" type="pres">
      <dgm:prSet presAssocID="{85A63B09-2DC8-4C98-82EC-BBCD1B8E5B90}" presName="composite" presStyleCnt="0"/>
      <dgm:spPr/>
    </dgm:pt>
    <dgm:pt modelId="{1EB0230D-2050-44D4-9664-D874EC69C118}" type="pres">
      <dgm:prSet presAssocID="{85A63B09-2DC8-4C98-82EC-BBCD1B8E5B90}" presName="parentText" presStyleLbl="alignNode1" presStyleIdx="1" presStyleCnt="3" custLinFactNeighborX="-1924" custLinFactNeighborY="-505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58173E-C1C9-4562-BE63-7E4A9B10FE85}" type="pres">
      <dgm:prSet presAssocID="{85A63B09-2DC8-4C98-82EC-BBCD1B8E5B90}" presName="descendantText" presStyleLbl="alignAcc1" presStyleIdx="1" presStyleCnt="3" custScaleX="98685" custScaleY="111700" custLinFactNeighborX="-501" custLinFactNeighborY="-21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95B6C6-1021-404B-A28A-A988F0080104}" type="pres">
      <dgm:prSet presAssocID="{57A3CAFD-F735-45AF-987E-5AFAB7581E7D}" presName="sp" presStyleCnt="0"/>
      <dgm:spPr/>
    </dgm:pt>
    <dgm:pt modelId="{CA62B386-7957-4D31-AB22-B1962F31485D}" type="pres">
      <dgm:prSet presAssocID="{6E2A2F63-AB4B-40CE-BABC-558AAB495CA8}" presName="composite" presStyleCnt="0"/>
      <dgm:spPr/>
    </dgm:pt>
    <dgm:pt modelId="{5AA7C971-1ABE-4426-BB7A-DA41F17C067E}" type="pres">
      <dgm:prSet presAssocID="{6E2A2F63-AB4B-40CE-BABC-558AAB495CA8}" presName="parentText" presStyleLbl="alignNode1" presStyleIdx="2" presStyleCnt="3" custLinFactNeighborX="-2043" custLinFactNeighborY="214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6EEF82-E6BB-4A22-8E6E-C49F320802DD}" type="pres">
      <dgm:prSet presAssocID="{6E2A2F63-AB4B-40CE-BABC-558AAB495CA8}" presName="descendantText" presStyleLbl="alignAcc1" presStyleIdx="2" presStyleCnt="3" custLinFactNeighborX="0" custLinFactNeighborY="13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FECC79-E2E7-4F2A-96F0-12CD33E805BC}" srcId="{062D6EFF-EC01-40F3-9397-03345868F6F9}" destId="{A46DD269-EEDB-4315-AD62-6C78EB6755F1}" srcOrd="0" destOrd="0" parTransId="{2FCEDC31-147E-4ABB-9195-62E47836DACC}" sibTransId="{8861CCDA-2E57-46D3-B9B8-4D68B6CB8EDA}"/>
    <dgm:cxn modelId="{127C4229-B151-42FC-B587-2474EC39FB7F}" type="presOf" srcId="{062D6EFF-EC01-40F3-9397-03345868F6F9}" destId="{7723DC55-FFF6-4D3D-A53E-FCD4C73DE214}" srcOrd="0" destOrd="0" presId="urn:microsoft.com/office/officeart/2005/8/layout/chevron2"/>
    <dgm:cxn modelId="{6065464E-ED37-4E98-A5D0-65419F4C84A6}" srcId="{3AB1ECB8-7BB5-421D-A973-1F5F56290CF6}" destId="{85A63B09-2DC8-4C98-82EC-BBCD1B8E5B90}" srcOrd="1" destOrd="0" parTransId="{AD9CC043-BD25-4B98-8E22-5E0E88806AB9}" sibTransId="{57A3CAFD-F735-45AF-987E-5AFAB7581E7D}"/>
    <dgm:cxn modelId="{BBAAA9AA-CEC0-4DB2-A6DA-51608B5FC2F4}" type="presOf" srcId="{6E2A2F63-AB4B-40CE-BABC-558AAB495CA8}" destId="{5AA7C971-1ABE-4426-BB7A-DA41F17C067E}" srcOrd="0" destOrd="0" presId="urn:microsoft.com/office/officeart/2005/8/layout/chevron2"/>
    <dgm:cxn modelId="{F11C18EB-ACD0-4D36-B63D-861672573003}" type="presOf" srcId="{8FA8FF57-6FFF-4F3B-B06F-AC330E4F439D}" destId="{2B58173E-C1C9-4562-BE63-7E4A9B10FE85}" srcOrd="0" destOrd="0" presId="urn:microsoft.com/office/officeart/2005/8/layout/chevron2"/>
    <dgm:cxn modelId="{5A8E4C38-3CF2-45C7-90D1-4C2D1CA2746E}" type="presOf" srcId="{C1397A39-2212-4366-8DD6-75CAEF17041A}" destId="{406EEF82-E6BB-4A22-8E6E-C49F320802DD}" srcOrd="0" destOrd="0" presId="urn:microsoft.com/office/officeart/2005/8/layout/chevron2"/>
    <dgm:cxn modelId="{B4CD67C4-7C7A-4A54-A589-0870EBEFFE26}" type="presOf" srcId="{85A63B09-2DC8-4C98-82EC-BBCD1B8E5B90}" destId="{1EB0230D-2050-44D4-9664-D874EC69C118}" srcOrd="0" destOrd="0" presId="urn:microsoft.com/office/officeart/2005/8/layout/chevron2"/>
    <dgm:cxn modelId="{B918ABF2-4BAB-4737-B657-ADF578A7A5A1}" srcId="{3AB1ECB8-7BB5-421D-A973-1F5F56290CF6}" destId="{6E2A2F63-AB4B-40CE-BABC-558AAB495CA8}" srcOrd="2" destOrd="0" parTransId="{A6BC9DFB-D4DC-4583-A84C-BECAE72272E7}" sibTransId="{84758407-1FB0-4BA9-AC75-71C3172D8DDB}"/>
    <dgm:cxn modelId="{99D486EF-83ED-431A-BF51-DA1ABEAC8CCB}" type="presOf" srcId="{A46DD269-EEDB-4315-AD62-6C78EB6755F1}" destId="{794ED705-3741-487E-BCD5-C48FC60C6F09}" srcOrd="0" destOrd="0" presId="urn:microsoft.com/office/officeart/2005/8/layout/chevron2"/>
    <dgm:cxn modelId="{3E67BE3C-6368-48E5-87D0-197E9E2A306F}" type="presOf" srcId="{3AB1ECB8-7BB5-421D-A973-1F5F56290CF6}" destId="{BBE42D1F-3D2F-4585-8468-8DA11E68171C}" srcOrd="0" destOrd="0" presId="urn:microsoft.com/office/officeart/2005/8/layout/chevron2"/>
    <dgm:cxn modelId="{679A5971-5F0F-4603-9CBE-3BC168E01658}" srcId="{85A63B09-2DC8-4C98-82EC-BBCD1B8E5B90}" destId="{8FA8FF57-6FFF-4F3B-B06F-AC330E4F439D}" srcOrd="0" destOrd="0" parTransId="{C8D27B18-39FC-4ABD-A59F-5F419560EA98}" sibTransId="{3A652524-992C-4516-9FD7-3E901EDFBC57}"/>
    <dgm:cxn modelId="{8384BD44-6786-4C6C-94CC-35B26CAE052C}" srcId="{3AB1ECB8-7BB5-421D-A973-1F5F56290CF6}" destId="{062D6EFF-EC01-40F3-9397-03345868F6F9}" srcOrd="0" destOrd="0" parTransId="{E3538BAE-3812-4E6E-87F0-FB49ACCB1FC9}" sibTransId="{9EB9883F-EFD6-4535-9264-8A14853A88CB}"/>
    <dgm:cxn modelId="{5208D737-F104-4517-99B4-4C78D0F77FBD}" srcId="{6E2A2F63-AB4B-40CE-BABC-558AAB495CA8}" destId="{C1397A39-2212-4366-8DD6-75CAEF17041A}" srcOrd="0" destOrd="0" parTransId="{94F3C9FC-3C0D-4AEF-892C-A97B32D6B8C6}" sibTransId="{9F01A55D-674F-4A83-B10E-200D3A9D7A36}"/>
    <dgm:cxn modelId="{F62FD855-D986-49E2-BC00-86DA39F2D83A}" type="presParOf" srcId="{BBE42D1F-3D2F-4585-8468-8DA11E68171C}" destId="{77FAC9E0-1847-404B-AA90-1475088D4760}" srcOrd="0" destOrd="0" presId="urn:microsoft.com/office/officeart/2005/8/layout/chevron2"/>
    <dgm:cxn modelId="{EEFBF096-CC9D-4AF3-AC17-4E0F2078A722}" type="presParOf" srcId="{77FAC9E0-1847-404B-AA90-1475088D4760}" destId="{7723DC55-FFF6-4D3D-A53E-FCD4C73DE214}" srcOrd="0" destOrd="0" presId="urn:microsoft.com/office/officeart/2005/8/layout/chevron2"/>
    <dgm:cxn modelId="{83EB5B15-2101-40CA-80CF-AE2B582F507E}" type="presParOf" srcId="{77FAC9E0-1847-404B-AA90-1475088D4760}" destId="{794ED705-3741-487E-BCD5-C48FC60C6F09}" srcOrd="1" destOrd="0" presId="urn:microsoft.com/office/officeart/2005/8/layout/chevron2"/>
    <dgm:cxn modelId="{1F493FC3-20CB-4132-B453-DF62D0E6FD0D}" type="presParOf" srcId="{BBE42D1F-3D2F-4585-8468-8DA11E68171C}" destId="{3D291277-2ACE-4868-B0B4-34EA38154E11}" srcOrd="1" destOrd="0" presId="urn:microsoft.com/office/officeart/2005/8/layout/chevron2"/>
    <dgm:cxn modelId="{A74E7ABE-20C0-4781-B373-B7624B7170D4}" type="presParOf" srcId="{BBE42D1F-3D2F-4585-8468-8DA11E68171C}" destId="{FF34FF40-B2B6-4030-967E-80B5532052BE}" srcOrd="2" destOrd="0" presId="urn:microsoft.com/office/officeart/2005/8/layout/chevron2"/>
    <dgm:cxn modelId="{5E7C240F-DC8B-4E04-BD35-0F9BC77AC8F4}" type="presParOf" srcId="{FF34FF40-B2B6-4030-967E-80B5532052BE}" destId="{1EB0230D-2050-44D4-9664-D874EC69C118}" srcOrd="0" destOrd="0" presId="urn:microsoft.com/office/officeart/2005/8/layout/chevron2"/>
    <dgm:cxn modelId="{EEF3A0A6-0C98-4463-B134-DAF51F80A0C2}" type="presParOf" srcId="{FF34FF40-B2B6-4030-967E-80B5532052BE}" destId="{2B58173E-C1C9-4562-BE63-7E4A9B10FE85}" srcOrd="1" destOrd="0" presId="urn:microsoft.com/office/officeart/2005/8/layout/chevron2"/>
    <dgm:cxn modelId="{800C36CF-1DC7-42CF-8B4B-EC45FEE3EFFB}" type="presParOf" srcId="{BBE42D1F-3D2F-4585-8468-8DA11E68171C}" destId="{9D95B6C6-1021-404B-A28A-A988F0080104}" srcOrd="3" destOrd="0" presId="urn:microsoft.com/office/officeart/2005/8/layout/chevron2"/>
    <dgm:cxn modelId="{08C281E6-EFCE-4146-B161-2A1D790080D8}" type="presParOf" srcId="{BBE42D1F-3D2F-4585-8468-8DA11E68171C}" destId="{CA62B386-7957-4D31-AB22-B1962F31485D}" srcOrd="4" destOrd="0" presId="urn:microsoft.com/office/officeart/2005/8/layout/chevron2"/>
    <dgm:cxn modelId="{D57441B0-8E7B-4C64-9A07-3CEA40AF7348}" type="presParOf" srcId="{CA62B386-7957-4D31-AB22-B1962F31485D}" destId="{5AA7C971-1ABE-4426-BB7A-DA41F17C067E}" srcOrd="0" destOrd="0" presId="urn:microsoft.com/office/officeart/2005/8/layout/chevron2"/>
    <dgm:cxn modelId="{7234827E-FFDF-4CC8-B0DE-DD4EFC066390}" type="presParOf" srcId="{CA62B386-7957-4D31-AB22-B1962F31485D}" destId="{406EEF82-E6BB-4A22-8E6E-C49F320802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3DC55-FFF6-4D3D-A53E-FCD4C73DE214}">
      <dsp:nvSpPr>
        <dsp:cNvPr id="0" name=""/>
        <dsp:cNvSpPr/>
      </dsp:nvSpPr>
      <dsp:spPr>
        <a:xfrm rot="5400000">
          <a:off x="-277940" y="282526"/>
          <a:ext cx="1852936" cy="1297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</a:t>
          </a:r>
          <a:endParaRPr lang="zh-TW" altLang="en-US" sz="3600" kern="1200" dirty="0"/>
        </a:p>
      </dsp:txBody>
      <dsp:txXfrm rot="-5400000">
        <a:off x="1" y="653114"/>
        <a:ext cx="1297055" cy="555881"/>
      </dsp:txXfrm>
    </dsp:sp>
    <dsp:sp modelId="{794ED705-3741-487E-BCD5-C48FC60C6F09}">
      <dsp:nvSpPr>
        <dsp:cNvPr id="0" name=""/>
        <dsp:cNvSpPr/>
      </dsp:nvSpPr>
      <dsp:spPr>
        <a:xfrm rot="5400000">
          <a:off x="5837523" y="-4476323"/>
          <a:ext cx="1204408" cy="10285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/>
            <a:t>畢業流向調查後台登入</a:t>
          </a:r>
          <a:endParaRPr lang="zh-TW" altLang="en-US" sz="4400" kern="1200" dirty="0"/>
        </a:p>
      </dsp:txBody>
      <dsp:txXfrm rot="-5400000">
        <a:off x="1297055" y="122939"/>
        <a:ext cx="10226550" cy="1086820"/>
      </dsp:txXfrm>
    </dsp:sp>
    <dsp:sp modelId="{1EB0230D-2050-44D4-9664-D874EC69C118}">
      <dsp:nvSpPr>
        <dsp:cNvPr id="0" name=""/>
        <dsp:cNvSpPr/>
      </dsp:nvSpPr>
      <dsp:spPr>
        <a:xfrm rot="5400000">
          <a:off x="-277940" y="1923573"/>
          <a:ext cx="1852936" cy="1297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2</a:t>
          </a:r>
          <a:endParaRPr lang="zh-TW" altLang="en-US" sz="3600" kern="1200" dirty="0"/>
        </a:p>
      </dsp:txBody>
      <dsp:txXfrm rot="-5400000">
        <a:off x="1" y="2294161"/>
        <a:ext cx="1297055" cy="555881"/>
      </dsp:txXfrm>
    </dsp:sp>
    <dsp:sp modelId="{2B58173E-C1C9-4562-BE63-7E4A9B10FE85}">
      <dsp:nvSpPr>
        <dsp:cNvPr id="0" name=""/>
        <dsp:cNvSpPr/>
      </dsp:nvSpPr>
      <dsp:spPr>
        <a:xfrm rot="5400000">
          <a:off x="5715535" y="-2759997"/>
          <a:ext cx="1345324" cy="10150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/>
            <a:t>教師確認學生基本資料及追蹤學生填寫狀態</a:t>
          </a:r>
          <a:endParaRPr lang="zh-TW" altLang="en-US" sz="4400" kern="1200" dirty="0"/>
        </a:p>
      </dsp:txBody>
      <dsp:txXfrm rot="-5400000">
        <a:off x="1313152" y="1708059"/>
        <a:ext cx="10084419" cy="1213978"/>
      </dsp:txXfrm>
    </dsp:sp>
    <dsp:sp modelId="{5AA7C971-1ABE-4426-BB7A-DA41F17C067E}">
      <dsp:nvSpPr>
        <dsp:cNvPr id="0" name=""/>
        <dsp:cNvSpPr/>
      </dsp:nvSpPr>
      <dsp:spPr>
        <a:xfrm rot="5400000">
          <a:off x="-277940" y="3686116"/>
          <a:ext cx="1852936" cy="1297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3</a:t>
          </a:r>
          <a:endParaRPr lang="zh-TW" altLang="en-US" sz="3600" kern="1200" dirty="0"/>
        </a:p>
      </dsp:txBody>
      <dsp:txXfrm rot="-5400000">
        <a:off x="1" y="4056704"/>
        <a:ext cx="1297055" cy="555881"/>
      </dsp:txXfrm>
    </dsp:sp>
    <dsp:sp modelId="{406EEF82-E6BB-4A22-8E6E-C49F320802DD}">
      <dsp:nvSpPr>
        <dsp:cNvPr id="0" name=""/>
        <dsp:cNvSpPr/>
      </dsp:nvSpPr>
      <dsp:spPr>
        <a:xfrm rot="5400000">
          <a:off x="5837523" y="-1120220"/>
          <a:ext cx="1204408" cy="10285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/>
            <a:t>教師撥打電話，線上進行代填作業</a:t>
          </a:r>
          <a:endParaRPr lang="zh-TW" altLang="en-US" sz="4400" kern="1200" dirty="0"/>
        </a:p>
      </dsp:txBody>
      <dsp:txXfrm rot="-5400000">
        <a:off x="1297055" y="3479042"/>
        <a:ext cx="10226550" cy="1086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C6DD0-00BD-4E80-87D1-67FDD6F181C3}" type="datetimeFigureOut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39408-8CFC-469D-9FAC-1CA3E164E3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04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39408-8CFC-469D-9FAC-1CA3E164E3C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6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2F3-97A8-4683-910A-09B777B885DE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884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D4EA-F0E0-4574-B1B6-7D32E8D04534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39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A206-28A0-4652-996F-E552048EBB1E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0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715B-4265-40C8-B728-D31D3A665B92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20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8846-A14B-46DE-A594-09CDDBFBE539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50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9A59-4353-4508-94CD-A230CB43EA33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10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A651-6659-4334-9DEF-7D267A479C85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05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2E64-9871-4179-97B7-64574440BCA6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70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CC80-ADE8-4481-8EF2-584A95DE3A28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14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0995-A412-4DB8-BE74-2D69457D352C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78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DDC7-8189-4700-A47B-3EDDBE5DDFC9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40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341D-DC61-424F-8028-B5DCF302BDE7}" type="datetime1">
              <a:rPr lang="zh-TW" altLang="en-US" smtClean="0"/>
              <a:t>2017/8/22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94B2-CEF7-4026-8851-A462D087C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22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20.125.190.103/GridFlow/CP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m.tw/url?sa=i&amp;rct=j&amp;q=&amp;esrc=s&amp;source=images&amp;cd=&amp;cad=rja&amp;uact=8&amp;ved=&amp;url=https://cn.depositphotos.com/37559545/stock-illustration-3d-businessman-presenting-concept-word.html&amp;psig=AFQjCNHa7DohNFEsTPNQiRSYZ8sr868JMA&amp;ust=150329520824525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google.com.tw/url?sa=i&amp;rct=j&amp;q=&amp;esrc=s&amp;source=images&amp;cd=&amp;cad=rja&amp;uact=8&amp;ved=0ahUKEwiNlKW6kOXVAhVMNbwKHeLmA5sQjRwIBw&amp;url=https://cz.depositphotos.com/45179683/stock-illustration-thank-you-colorful-lettering-with.html&amp;psig=AFQjCNHBOHvGC-vnSg3txitV-82vKH_oYQ&amp;ust=1503294965597788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3857" y="1259950"/>
            <a:ext cx="11860696" cy="509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106</a:t>
            </a:r>
            <a:r>
              <a:rPr lang="zh-TW" altLang="en-US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 大專校院畢業生流向</a:t>
            </a:r>
            <a:r>
              <a:rPr lang="zh-TW" alt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追蹤</a:t>
            </a:r>
            <a:endParaRPr lang="en-US" altLang="zh-TW" sz="6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endParaRPr lang="en-US" altLang="zh-TW" sz="6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問卷</a:t>
            </a:r>
            <a:r>
              <a:rPr lang="zh-TW" altLang="en-US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系統</a:t>
            </a:r>
            <a:r>
              <a:rPr lang="zh-TW" altLang="en-US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平台操作說明會</a:t>
            </a:r>
            <a:endParaRPr lang="en-US" altLang="zh-TW" sz="6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4400" b="1" i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研發處就輔組</a:t>
            </a:r>
            <a:endParaRPr lang="en-US" altLang="zh-TW" sz="36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106</a:t>
            </a:r>
            <a:r>
              <a:rPr lang="zh-TW" altLang="en-US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TW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r>
              <a:rPr lang="zh-TW" altLang="en-US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TW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 </a:t>
            </a:r>
            <a:r>
              <a:rPr lang="zh-TW" altLang="en-US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</a:t>
            </a:r>
            <a:endParaRPr lang="en-US" altLang="zh-TW" sz="36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9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730" y="0"/>
            <a:ext cx="10253870" cy="1152939"/>
          </a:xfrm>
        </p:spPr>
        <p:txBody>
          <a:bodyPr/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畢業流向調查後台登入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4" y="1145985"/>
            <a:ext cx="11820939" cy="5519857"/>
          </a:xfrm>
        </p:spPr>
      </p:pic>
      <p:sp>
        <p:nvSpPr>
          <p:cNvPr id="5" name="矩形 4"/>
          <p:cNvSpPr/>
          <p:nvPr/>
        </p:nvSpPr>
        <p:spPr>
          <a:xfrm>
            <a:off x="2928731" y="6206457"/>
            <a:ext cx="6811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hlinkClick r:id="rId3"/>
              </a:rPr>
              <a:t>http://120.125.190.103/GridFlow/CP/</a:t>
            </a:r>
            <a:endParaRPr lang="en-US" altLang="zh-TW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60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3974" y="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問卷系統使用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13562" r="19786" b="8524"/>
          <a:stretch/>
        </p:blipFill>
        <p:spPr>
          <a:xfrm>
            <a:off x="492369" y="1232452"/>
            <a:ext cx="11277600" cy="5316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橢圓 4"/>
          <p:cNvSpPr/>
          <p:nvPr/>
        </p:nvSpPr>
        <p:spPr>
          <a:xfrm>
            <a:off x="9329530" y="2796209"/>
            <a:ext cx="834887" cy="3843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613374" y="2643809"/>
            <a:ext cx="1172817" cy="609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943600" y="2643809"/>
            <a:ext cx="1159565" cy="5367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0621617" y="3180521"/>
            <a:ext cx="834887" cy="34124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5943600" y="2027583"/>
            <a:ext cx="10535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2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2031" y="0"/>
            <a:ext cx="11359661" cy="1378226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教師確認學生基本資料及追蹤學生填寫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狀態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3522" r="5152" b="20692"/>
          <a:stretch/>
        </p:blipFill>
        <p:spPr>
          <a:xfrm>
            <a:off x="422031" y="1311964"/>
            <a:ext cx="11359661" cy="5300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6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415" y="0"/>
            <a:ext cx="11507220" cy="1325563"/>
          </a:xfrm>
        </p:spPr>
        <p:txBody>
          <a:bodyPr/>
          <a:lstStyle/>
          <a:p>
            <a:pPr lvl="0"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教師撥打電話，線上進行代填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作業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2449" r="15637" b="-474"/>
          <a:stretch/>
        </p:blipFill>
        <p:spPr>
          <a:xfrm>
            <a:off x="457200" y="1166191"/>
            <a:ext cx="11230707" cy="5327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13</a:t>
            </a:fld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3763108" y="2028092"/>
            <a:ext cx="2051538" cy="196947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220308" y="4232031"/>
            <a:ext cx="1465384" cy="1172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232031" y="4232031"/>
            <a:ext cx="1582615" cy="19929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76485" y="0"/>
            <a:ext cx="1169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教師撥打電話，線上進行代填作業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18346" r="26713" b="5820"/>
          <a:stretch/>
        </p:blipFill>
        <p:spPr>
          <a:xfrm>
            <a:off x="176485" y="1073423"/>
            <a:ext cx="6131550" cy="5579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11692" r="49143" b="32070"/>
          <a:stretch/>
        </p:blipFill>
        <p:spPr>
          <a:xfrm>
            <a:off x="6612835" y="1126608"/>
            <a:ext cx="5257800" cy="5472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0800000">
            <a:off x="2620937" y="6013939"/>
            <a:ext cx="621323" cy="4311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7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10339" r="15584" b="7342"/>
          <a:stretch/>
        </p:blipFill>
        <p:spPr>
          <a:xfrm>
            <a:off x="503582" y="1152938"/>
            <a:ext cx="5380383" cy="547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8" t="20592" r="18313" b="7231"/>
          <a:stretch/>
        </p:blipFill>
        <p:spPr>
          <a:xfrm>
            <a:off x="6082746" y="1086677"/>
            <a:ext cx="5562602" cy="5526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6485" y="0"/>
            <a:ext cx="1169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教師撥打電話，線上進行代填作業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7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t="17960" r="60852" b="5111"/>
          <a:stretch/>
        </p:blipFill>
        <p:spPr>
          <a:xfrm>
            <a:off x="293077" y="1325563"/>
            <a:ext cx="5176114" cy="4823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14031" r="36363" b="38398"/>
          <a:stretch/>
        </p:blipFill>
        <p:spPr>
          <a:xfrm>
            <a:off x="5764695" y="1325562"/>
            <a:ext cx="5711688" cy="4796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6485" y="0"/>
            <a:ext cx="1169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教師撥打電話，線上進行代填作業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7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12864" r="40924" b="16479"/>
          <a:stretch/>
        </p:blipFill>
        <p:spPr>
          <a:xfrm>
            <a:off x="293078" y="1192695"/>
            <a:ext cx="5710158" cy="514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13796" r="37286" b="8403"/>
          <a:stretch/>
        </p:blipFill>
        <p:spPr>
          <a:xfrm>
            <a:off x="6255026" y="1192695"/>
            <a:ext cx="5433151" cy="5168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橢圓 5"/>
          <p:cNvSpPr/>
          <p:nvPr/>
        </p:nvSpPr>
        <p:spPr>
          <a:xfrm>
            <a:off x="4625009" y="2557669"/>
            <a:ext cx="1219200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10468977" y="2411895"/>
            <a:ext cx="1219200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8971601" y="2835963"/>
            <a:ext cx="8746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76485" y="0"/>
            <a:ext cx="1169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教師撥打電話，線上進行代填作業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7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1342" r="34075" b="7342"/>
          <a:stretch/>
        </p:blipFill>
        <p:spPr>
          <a:xfrm>
            <a:off x="198753" y="1166536"/>
            <a:ext cx="4989473" cy="5234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4" t="16374" r="19368" b="6527"/>
          <a:stretch/>
        </p:blipFill>
        <p:spPr>
          <a:xfrm>
            <a:off x="5430078" y="1100276"/>
            <a:ext cx="6559826" cy="5300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直線接點 4"/>
          <p:cNvCxnSpPr/>
          <p:nvPr/>
        </p:nvCxnSpPr>
        <p:spPr>
          <a:xfrm flipH="1">
            <a:off x="2690071" y="2849213"/>
            <a:ext cx="583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橢圓 5"/>
          <p:cNvSpPr/>
          <p:nvPr/>
        </p:nvSpPr>
        <p:spPr>
          <a:xfrm>
            <a:off x="4081670" y="2544417"/>
            <a:ext cx="1060173" cy="543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76485" y="0"/>
            <a:ext cx="1169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教師撥打電話，線上進行代填作業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7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8601" r="19693" b="32011"/>
          <a:stretch/>
        </p:blipFill>
        <p:spPr>
          <a:xfrm>
            <a:off x="304801" y="1325563"/>
            <a:ext cx="5141844" cy="4876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1325563"/>
            <a:ext cx="6185452" cy="4823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橢圓 1"/>
          <p:cNvSpPr/>
          <p:nvPr/>
        </p:nvSpPr>
        <p:spPr>
          <a:xfrm>
            <a:off x="410817" y="5406887"/>
            <a:ext cx="944218" cy="7421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76485" y="0"/>
            <a:ext cx="1169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教師撥打電話，線上進行代填作業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9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1839" y="95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大  綱</a:t>
            </a:r>
            <a:endParaRPr lang="zh-TW" altLang="en-US" sz="5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870" y="1242340"/>
            <a:ext cx="11468099" cy="48472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畢業生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流向追蹤調查</a:t>
            </a:r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說明</a:t>
            </a:r>
            <a:endParaRPr lang="en-US" altLang="zh-TW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lvl="1"/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計畫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目標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lvl="1"/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調查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對象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lvl="1"/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調查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方式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lvl="1"/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調查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用表單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lvl="1"/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辦理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時</a:t>
            </a:r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程</a:t>
            </a:r>
            <a:endParaRPr lang="en-US" altLang="zh-TW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問卷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系統使用</a:t>
            </a:r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說明</a:t>
            </a:r>
            <a:endParaRPr lang="en-US" altLang="zh-TW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問卷題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項</a:t>
            </a:r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差異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表</a:t>
            </a:r>
            <a:endParaRPr lang="en-US" altLang="zh-TW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TW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TW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TW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68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3814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問卷題項差異</a:t>
            </a:r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</a:t>
            </a:r>
            <a:endParaRPr lang="zh-TW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9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2028" y="95495"/>
            <a:ext cx="11289326" cy="1325563"/>
          </a:xfrm>
        </p:spPr>
        <p:txBody>
          <a:bodyPr/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問卷題項差異表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10" t="30786" r="8410" b="4824"/>
          <a:stretch/>
        </p:blipFill>
        <p:spPr>
          <a:xfrm>
            <a:off x="422028" y="1143281"/>
            <a:ext cx="11383109" cy="549198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9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862" y="118941"/>
            <a:ext cx="11326373" cy="1325563"/>
          </a:xfrm>
        </p:spPr>
        <p:txBody>
          <a:bodyPr/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問卷題項差異表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38" t="17316" r="8264" b="3476"/>
          <a:stretch/>
        </p:blipFill>
        <p:spPr>
          <a:xfrm>
            <a:off x="386863" y="1116420"/>
            <a:ext cx="11326372" cy="550711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4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2028" y="83772"/>
            <a:ext cx="11324493" cy="1325563"/>
          </a:xfrm>
        </p:spPr>
        <p:txBody>
          <a:bodyPr/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問卷題項差異表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72" t="14083" r="9431" b="2129"/>
          <a:stretch/>
        </p:blipFill>
        <p:spPr>
          <a:xfrm>
            <a:off x="422029" y="1230922"/>
            <a:ext cx="11324493" cy="528963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5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862" y="130664"/>
            <a:ext cx="11547229" cy="1325563"/>
          </a:xfrm>
        </p:spPr>
        <p:txBody>
          <a:bodyPr/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問卷題項差異表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3" t="26206" r="8848" b="1861"/>
          <a:stretch/>
        </p:blipFill>
        <p:spPr>
          <a:xfrm>
            <a:off x="304799" y="1184029"/>
            <a:ext cx="11629293" cy="531519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5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881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Q &amp; A</a:t>
            </a:r>
            <a:endParaRPr lang="zh-TW" altLang="en-US" sz="96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050" name="Picture 2" descr="「Q&amp;A 插圖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27" b="90625" l="391" r="97168">
                        <a14:foregroundMark x1="56055" y1="21777" x2="65234" y2="20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0087" y="2329895"/>
            <a:ext cx="4432989" cy="509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0625" y="2893513"/>
            <a:ext cx="9238974" cy="323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以上說明，有疑問之處，</a:t>
            </a: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歡迎各位老師踴躍提出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4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0635" y="1640094"/>
            <a:ext cx="10515600" cy="2468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1500" b="1" dirty="0" smtClean="0">
                <a:latin typeface="標楷體" pitchFamily="65" charset="-120"/>
                <a:ea typeface="標楷體" pitchFamily="65" charset="-120"/>
              </a:rPr>
              <a:t>謝謝大家聆聽</a:t>
            </a:r>
            <a:r>
              <a:rPr lang="en-US" altLang="zh-TW" sz="11500" b="1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115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相關圖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64" l="684" r="100000">
                        <a14:foregroundMark x1="14063" y1="21875" x2="20410" y2="18892"/>
                        <a14:foregroundMark x1="27832" y1="20881" x2="27148" y2="32386"/>
                        <a14:foregroundMark x1="48828" y1="31676" x2="42969" y2="44318"/>
                        <a14:foregroundMark x1="16211" y1="29688" x2="14746" y2="39205"/>
                        <a14:foregroundMark x1="8496" y1="17188" x2="6348" y2="20170"/>
                        <a14:foregroundMark x1="84570" y1="25000" x2="84766" y2="35795"/>
                        <a14:foregroundMark x1="30664" y1="62642" x2="35059" y2="77841"/>
                        <a14:foregroundMark x1="15918" y1="46591" x2="19629" y2="43892"/>
                        <a14:foregroundMark x1="43750" y1="64347" x2="45117" y2="80540"/>
                        <a14:foregroundMark x1="62891" y1="61648" x2="62109" y2="71023"/>
                        <a14:foregroundMark x1="22070" y1="19460" x2="24414" y2="22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262">
            <a:off x="6441654" y="4065792"/>
            <a:ext cx="5618079" cy="262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6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1646" y="25690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畢業生流向追蹤調查說明</a:t>
            </a:r>
            <a:endParaRPr lang="zh-TW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1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5477" y="107218"/>
            <a:ext cx="11090030" cy="1325563"/>
          </a:xfrm>
        </p:spPr>
        <p:txBody>
          <a:bodyPr/>
          <a:lstStyle/>
          <a:p>
            <a:pPr algn="ctr"/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計畫目標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1166701"/>
            <a:ext cx="11090031" cy="555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6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2367" y="89754"/>
            <a:ext cx="11183817" cy="1325563"/>
          </a:xfrm>
        </p:spPr>
        <p:txBody>
          <a:bodyPr/>
          <a:lstStyle/>
          <a:p>
            <a:pPr algn="ctr"/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調查對象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369" y="1182626"/>
            <a:ext cx="11183816" cy="25335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100</a:t>
            </a:r>
            <a:r>
              <a:rPr lang="zh-TW" alt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學年度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畢業滿 </a:t>
            </a:r>
            <a:r>
              <a:rPr lang="en-US" altLang="zh-TW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5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年之學生</a:t>
            </a:r>
            <a:endParaRPr lang="zh-TW" altLang="en-US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r>
              <a:rPr lang="en-US" altLang="zh-TW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102</a:t>
            </a:r>
            <a:r>
              <a:rPr lang="zh-TW" alt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學年度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畢業滿 </a:t>
            </a:r>
            <a:r>
              <a:rPr lang="en-US" altLang="zh-TW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3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年</a:t>
            </a:r>
            <a:r>
              <a:rPr lang="zh-TW" alt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之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學生</a:t>
            </a:r>
            <a:endParaRPr lang="en-US" altLang="zh-TW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r>
              <a:rPr lang="en-US" altLang="zh-TW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104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學年度畢業滿 </a:t>
            </a:r>
            <a:r>
              <a:rPr lang="en-US" altLang="zh-TW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年之學生</a:t>
            </a:r>
            <a:endParaRPr lang="en-US" altLang="zh-TW" sz="4000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marL="0" indent="0">
              <a:buNone/>
            </a:pP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註 </a:t>
            </a:r>
            <a:r>
              <a:rPr lang="en-US" altLang="zh-TW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: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調查對象為本校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正式</a:t>
            </a:r>
            <a:r>
              <a:rPr lang="zh-TW" alt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學籍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畢業生，</a:t>
            </a:r>
            <a:r>
              <a:rPr lang="zh-TW" alt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不包括境外學生（例如僑生、港澳生、外國學生）、附設進修學院、附設專校、境外專班</a:t>
            </a:r>
            <a:r>
              <a:rPr lang="zh-TW" altLang="en-US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等學生。</a:t>
            </a:r>
            <a:endParaRPr lang="zh-TW" altLang="en-US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92366" y="3710719"/>
            <a:ext cx="111838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調查方式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92368" y="4809088"/>
            <a:ext cx="11183817" cy="12912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畢業生自行上網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填報</a:t>
            </a: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sz="2400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可先行發送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Mail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通知學生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)</a:t>
            </a:r>
          </a:p>
          <a:p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教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師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電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訪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登錄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0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8" y="95495"/>
            <a:ext cx="11312770" cy="1325563"/>
          </a:xfrm>
        </p:spPr>
        <p:txBody>
          <a:bodyPr/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調查用表單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57199" y="1285809"/>
            <a:ext cx="11312769" cy="5208776"/>
          </a:xfr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-360000"/>
            <a:r>
              <a:rPr lang="en-US" altLang="zh-TW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100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學年度</a:t>
            </a:r>
            <a:r>
              <a:rPr lang="zh-TW" altLang="en-US" sz="32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畢業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滿 </a:t>
            </a:r>
            <a:r>
              <a:rPr lang="en-US" altLang="zh-TW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5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</a:t>
            </a:r>
            <a:r>
              <a:rPr lang="zh-TW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年</a:t>
            </a:r>
            <a:r>
              <a:rPr lang="zh-TW" altLang="en-US" sz="3200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學生</a:t>
            </a:r>
            <a:r>
              <a:rPr lang="zh-TW" altLang="en-US" sz="3200" u="sng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流向追蹤</a:t>
            </a:r>
            <a:r>
              <a:rPr lang="zh-TW" altLang="en-US" sz="3200" u="sng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問卷調查</a:t>
            </a:r>
            <a:endParaRPr lang="en-US" altLang="zh-TW" sz="3200" u="sng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pPr indent="-360000"/>
            <a:r>
              <a:rPr lang="en-US" altLang="zh-TW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102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學年度</a:t>
            </a:r>
            <a:r>
              <a:rPr lang="zh-TW" altLang="en-US" sz="32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畢業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滿 </a:t>
            </a:r>
            <a:r>
              <a:rPr lang="en-US" altLang="zh-TW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3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年</a:t>
            </a:r>
            <a:r>
              <a:rPr lang="zh-TW" altLang="en-US" sz="32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之</a:t>
            </a:r>
            <a:r>
              <a:rPr lang="zh-TW" altLang="en-US" sz="3200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學生</a:t>
            </a:r>
            <a:r>
              <a:rPr lang="zh-TW" altLang="en-US" sz="3200" u="sng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流向追蹤</a:t>
            </a:r>
            <a:r>
              <a:rPr lang="zh-TW" altLang="en-US" sz="3200" u="sng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問卷調查</a:t>
            </a:r>
            <a:endParaRPr lang="en-US" altLang="zh-TW" sz="3200" b="1" u="sng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indent="-360000"/>
            <a:r>
              <a:rPr lang="en-US" altLang="zh-TW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104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學年度</a:t>
            </a:r>
            <a:r>
              <a:rPr lang="zh-TW" altLang="en-US" sz="32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畢業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滿 </a:t>
            </a:r>
            <a:r>
              <a:rPr lang="en-US" altLang="zh-TW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年</a:t>
            </a:r>
            <a:r>
              <a:rPr lang="zh-TW" altLang="en-US" sz="32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之</a:t>
            </a:r>
            <a:r>
              <a:rPr lang="zh-TW" altLang="en-US" sz="3200" u="sng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學生</a:t>
            </a:r>
            <a:r>
              <a:rPr lang="zh-TW" altLang="en-US" sz="3200" u="sng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流向追蹤</a:t>
            </a:r>
            <a:r>
              <a:rPr lang="zh-TW" altLang="en-US" sz="3200" u="sng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問卷調查</a:t>
            </a:r>
            <a:endParaRPr lang="en-US" altLang="zh-TW" sz="3200" u="sng" dirty="0" smtClean="0">
              <a:solidFill>
                <a:schemeClr val="accent1">
                  <a:lumMod val="50000"/>
                </a:schemeClr>
              </a:solidFill>
              <a:latin typeface="+mj-ea"/>
            </a:endParaRPr>
          </a:p>
          <a:p>
            <a:pPr indent="-360000"/>
            <a:endParaRPr lang="en-US" altLang="zh-TW" sz="32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+mj-ea"/>
                <a:ea typeface="+mj-ea"/>
              </a:rPr>
              <a:t>南亞技術學院</a:t>
            </a:r>
            <a:r>
              <a:rPr lang="zh-TW" altLang="en-US" sz="3200" b="1" u="sng" dirty="0">
                <a:latin typeface="+mj-ea"/>
                <a:ea typeface="+mj-ea"/>
              </a:rPr>
              <a:t>畢業生就業滿意度</a:t>
            </a:r>
            <a:r>
              <a:rPr lang="zh-TW" altLang="en-US" sz="3200" dirty="0" smtClean="0">
                <a:latin typeface="+mj-ea"/>
                <a:ea typeface="+mj-ea"/>
              </a:rPr>
              <a:t>調查表</a:t>
            </a:r>
            <a:r>
              <a:rPr lang="en-US" altLang="zh-TW" sz="3200" dirty="0" smtClean="0">
                <a:latin typeface="+mj-ea"/>
                <a:ea typeface="+mj-ea"/>
              </a:rPr>
              <a:t>(10</a:t>
            </a:r>
            <a:r>
              <a:rPr lang="zh-TW" altLang="en-US" sz="3200" dirty="0" smtClean="0">
                <a:latin typeface="+mj-ea"/>
                <a:ea typeface="+mj-ea"/>
              </a:rPr>
              <a:t>份</a:t>
            </a:r>
            <a:r>
              <a:rPr lang="en-US" altLang="zh-TW" sz="3200" dirty="0" smtClean="0">
                <a:latin typeface="+mj-ea"/>
                <a:ea typeface="+mj-ea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+mj-ea"/>
                <a:ea typeface="+mj-ea"/>
              </a:rPr>
              <a:t>南亞技術學院</a:t>
            </a:r>
            <a:r>
              <a:rPr lang="zh-TW" altLang="en-US" sz="3200" b="1" u="sng" dirty="0" smtClean="0">
                <a:latin typeface="+mj-ea"/>
                <a:ea typeface="+mj-ea"/>
              </a:rPr>
              <a:t>企業對學校畢業生滿意度</a:t>
            </a:r>
            <a:r>
              <a:rPr lang="zh-TW" altLang="en-US" sz="3200" dirty="0" smtClean="0">
                <a:latin typeface="+mj-ea"/>
                <a:ea typeface="+mj-ea"/>
              </a:rPr>
              <a:t>調查表</a:t>
            </a:r>
            <a:r>
              <a:rPr lang="en-US" altLang="zh-TW" sz="3200" dirty="0" smtClean="0">
                <a:latin typeface="+mj-ea"/>
                <a:ea typeface="+mj-ea"/>
              </a:rPr>
              <a:t>(10</a:t>
            </a:r>
            <a:r>
              <a:rPr lang="zh-TW" altLang="en-US" sz="3200" dirty="0" smtClean="0">
                <a:latin typeface="+mj-ea"/>
                <a:ea typeface="+mj-ea"/>
              </a:rPr>
              <a:t>份</a:t>
            </a:r>
            <a:r>
              <a:rPr lang="en-US" altLang="zh-TW" sz="3200" dirty="0" smtClean="0">
                <a:latin typeface="+mj-ea"/>
                <a:ea typeface="+mj-ea"/>
              </a:rPr>
              <a:t>)</a:t>
            </a:r>
          </a:p>
          <a:p>
            <a:endParaRPr lang="en-US" altLang="zh-TW" sz="3200" dirty="0" smtClean="0"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>
                <a:latin typeface="+mj-ea"/>
                <a:ea typeface="+mj-ea"/>
              </a:rPr>
              <a:t>願意接受就業媒合服務</a:t>
            </a:r>
            <a:r>
              <a:rPr lang="zh-TW" altLang="en-US" sz="3200" dirty="0" smtClean="0">
                <a:latin typeface="+mj-ea"/>
                <a:ea typeface="+mj-ea"/>
              </a:rPr>
              <a:t>名單</a:t>
            </a:r>
            <a:endParaRPr lang="en-US" altLang="zh-TW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40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1338" y="154109"/>
            <a:ext cx="11131061" cy="1325563"/>
          </a:xfrm>
        </p:spPr>
        <p:txBody>
          <a:bodyPr/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辦理時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1338" y="1274640"/>
            <a:ext cx="11131062" cy="5081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3600" b="1" dirty="0">
                <a:latin typeface="+mj-ea"/>
              </a:rPr>
              <a:t>截止日期</a:t>
            </a:r>
            <a:r>
              <a:rPr lang="zh-TW" altLang="en-US" sz="3600" b="1" dirty="0" smtClean="0">
                <a:latin typeface="+mj-ea"/>
              </a:rPr>
              <a:t>：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j-ea"/>
              </a:rPr>
              <a:t>106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+mj-ea"/>
              </a:rPr>
              <a:t>年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j-ea"/>
              </a:rPr>
              <a:t>8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+mj-ea"/>
              </a:rPr>
              <a:t>月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j-ea"/>
              </a:rPr>
              <a:t>23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+mj-ea"/>
              </a:rPr>
              <a:t>日至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j-ea"/>
              </a:rPr>
              <a:t>106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+mj-ea"/>
              </a:rPr>
              <a:t>年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j-ea"/>
              </a:rPr>
              <a:t>10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+mj-ea"/>
              </a:rPr>
              <a:t>月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j-ea"/>
              </a:rPr>
              <a:t>27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+mj-ea"/>
              </a:rPr>
              <a:t>日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j-ea"/>
              </a:rPr>
              <a:t>(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+mj-ea"/>
              </a:rPr>
              <a:t>五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j-ea"/>
              </a:rPr>
              <a:t>)</a:t>
            </a:r>
            <a:r>
              <a:rPr lang="zh-TW" altLang="en-US" sz="3600" b="1" dirty="0" smtClean="0">
                <a:solidFill>
                  <a:srgbClr val="FF0000"/>
                </a:solidFill>
                <a:latin typeface="+mj-ea"/>
              </a:rPr>
              <a:t>前</a:t>
            </a:r>
            <a:endParaRPr lang="en-US" altLang="zh-TW" sz="3600" b="1" dirty="0" smtClean="0">
              <a:solidFill>
                <a:srgbClr val="FF0000"/>
              </a:solidFill>
              <a:latin typeface="+mj-ea"/>
            </a:endParaRPr>
          </a:p>
          <a:p>
            <a:pPr marL="228600" lvl="1">
              <a:spcBef>
                <a:spcPts val="1000"/>
              </a:spcBef>
            </a:pPr>
            <a:endParaRPr lang="en-US" altLang="zh-TW" sz="1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畢業生流向調查，</a:t>
            </a:r>
            <a:r>
              <a:rPr lang="zh-TW" altLang="en-US" sz="2800" b="1" dirty="0" smtClean="0">
                <a:solidFill>
                  <a:srgbClr val="FF0000"/>
                </a:solidFill>
                <a:latin typeface="+mj-ea"/>
              </a:rPr>
              <a:t>上網登錄</a:t>
            </a:r>
            <a:endParaRPr lang="en-US" altLang="zh-TW" sz="2800" b="1" dirty="0" smtClean="0">
              <a:solidFill>
                <a:srgbClr val="FF0000"/>
              </a:solidFill>
              <a:latin typeface="+mj-ea"/>
            </a:endParaRPr>
          </a:p>
          <a:p>
            <a:pPr lvl="1"/>
            <a:r>
              <a:rPr lang="en-US" altLang="zh-TW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100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學年度畢業</a:t>
            </a:r>
            <a:r>
              <a:rPr lang="zh-TW" altLang="en-US" sz="20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滿 </a:t>
            </a:r>
            <a:r>
              <a:rPr lang="en-US" altLang="zh-TW" sz="20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5</a:t>
            </a:r>
            <a:r>
              <a:rPr lang="zh-TW" altLang="en-US" sz="20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年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之</a:t>
            </a:r>
            <a:r>
              <a:rPr lang="zh-TW" alt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學生</a:t>
            </a:r>
            <a:r>
              <a:rPr lang="en-US" altLang="zh-TW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(</a:t>
            </a:r>
            <a:r>
              <a:rPr lang="zh-TW" alt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填答率</a:t>
            </a:r>
            <a:r>
              <a:rPr lang="en-US" altLang="zh-TW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70%</a:t>
            </a:r>
            <a:r>
              <a:rPr lang="zh-TW" alt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以上</a:t>
            </a:r>
            <a:r>
              <a:rPr lang="en-US" altLang="zh-TW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)</a:t>
            </a:r>
            <a:endParaRPr lang="zh-TW" altLang="en-US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lvl="1"/>
            <a:r>
              <a:rPr lang="en-US" altLang="zh-TW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102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學年度畢業</a:t>
            </a:r>
            <a:r>
              <a:rPr lang="zh-TW" altLang="en-US" sz="20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滿 </a:t>
            </a:r>
            <a:r>
              <a:rPr lang="en-US" altLang="zh-TW" sz="20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3</a:t>
            </a:r>
            <a:r>
              <a:rPr lang="zh-TW" altLang="en-US" sz="20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年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之</a:t>
            </a:r>
            <a:r>
              <a:rPr lang="zh-TW" alt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學生</a:t>
            </a:r>
            <a:r>
              <a:rPr lang="en-US" altLang="zh-TW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(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填答</a:t>
            </a:r>
            <a:r>
              <a:rPr lang="zh-TW" alt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率</a:t>
            </a:r>
            <a:r>
              <a:rPr lang="en-US" altLang="zh-TW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75</a:t>
            </a:r>
            <a:r>
              <a:rPr lang="en-US" altLang="zh-TW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%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以上</a:t>
            </a:r>
            <a:r>
              <a:rPr lang="en-US" altLang="zh-TW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)</a:t>
            </a:r>
            <a:endParaRPr lang="en-US" altLang="zh-TW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lvl="1"/>
            <a:r>
              <a:rPr lang="en-US" altLang="zh-TW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104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學年度畢業</a:t>
            </a:r>
            <a:r>
              <a:rPr lang="zh-TW" altLang="en-US" sz="20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滿 </a:t>
            </a:r>
            <a:r>
              <a:rPr lang="en-US" altLang="zh-TW" sz="20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1</a:t>
            </a:r>
            <a:r>
              <a:rPr lang="zh-TW" altLang="en-US" sz="2000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 年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之</a:t>
            </a:r>
            <a:r>
              <a:rPr lang="zh-TW" alt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學生</a:t>
            </a:r>
            <a:r>
              <a:rPr lang="en-US" altLang="zh-TW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(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填答</a:t>
            </a:r>
            <a:r>
              <a:rPr lang="zh-TW" altLang="en-US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率</a:t>
            </a:r>
            <a:r>
              <a:rPr lang="en-US" altLang="zh-TW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85%</a:t>
            </a:r>
            <a:r>
              <a:rPr lang="zh-TW" alt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以上</a:t>
            </a:r>
            <a:r>
              <a:rPr lang="en-US" altLang="zh-TW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</a:rPr>
              <a:t>)</a:t>
            </a:r>
            <a:endParaRPr lang="en-US" altLang="zh-TW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</a:endParaRPr>
          </a:p>
          <a:p>
            <a:pPr marL="914400" lvl="2" indent="0">
              <a:buNone/>
            </a:pPr>
            <a:endParaRPr lang="en-US" altLang="zh-TW" b="1" dirty="0">
              <a:solidFill>
                <a:srgbClr val="FF0000"/>
              </a:solidFill>
              <a:latin typeface="+mj-ea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畢業生就業滿</a:t>
            </a:r>
            <a:r>
              <a:rPr lang="zh-TW" altLang="en-US" sz="2800" dirty="0"/>
              <a:t>意</a:t>
            </a:r>
            <a:r>
              <a:rPr lang="zh-TW" altLang="en-US" sz="2800" dirty="0" smtClean="0"/>
              <a:t>度調查表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每班</a:t>
            </a:r>
            <a:r>
              <a:rPr lang="en-US" altLang="zh-TW" sz="2800" dirty="0" smtClean="0"/>
              <a:t>10</a:t>
            </a:r>
            <a:r>
              <a:rPr lang="zh-TW" altLang="en-US" sz="2800" dirty="0" smtClean="0"/>
              <a:t>份</a:t>
            </a:r>
            <a:r>
              <a:rPr lang="en-US" altLang="zh-TW" sz="28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企業對學校畢業生滿意度調查表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每班</a:t>
            </a:r>
            <a:r>
              <a:rPr lang="en-US" altLang="zh-TW" sz="2800" dirty="0" smtClean="0"/>
              <a:t>10</a:t>
            </a:r>
            <a:r>
              <a:rPr lang="zh-TW" altLang="en-US" sz="2800" dirty="0" smtClean="0"/>
              <a:t>份</a:t>
            </a:r>
            <a:r>
              <a:rPr lang="en-US" altLang="zh-TW" sz="28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願意接受就業媒合服務名單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0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7523" y="2404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問卷系統使用說明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3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9970" y="0"/>
            <a:ext cx="11371384" cy="1137698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問卷系統操作流程</a:t>
            </a:r>
            <a:endParaRPr lang="zh-TW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405501294"/>
              </p:ext>
            </p:extLst>
          </p:nvPr>
        </p:nvGraphicFramePr>
        <p:xfrm>
          <a:off x="331304" y="1338470"/>
          <a:ext cx="11582400" cy="526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94B2-CEF7-4026-8851-A462D087CA4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5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573</Words>
  <Application>Microsoft Office PowerPoint</Application>
  <PresentationFormat>自訂</PresentationFormat>
  <Paragraphs>104</Paragraphs>
  <Slides>26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PowerPoint 簡報</vt:lpstr>
      <vt:lpstr>大  綱</vt:lpstr>
      <vt:lpstr>畢業生流向追蹤調查說明</vt:lpstr>
      <vt:lpstr>計畫目標</vt:lpstr>
      <vt:lpstr>調查對象</vt:lpstr>
      <vt:lpstr>調查用表單</vt:lpstr>
      <vt:lpstr>辦理時程</vt:lpstr>
      <vt:lpstr>問卷系統使用說明</vt:lpstr>
      <vt:lpstr>問卷系統操作流程</vt:lpstr>
      <vt:lpstr>畢業流向調查後台登入</vt:lpstr>
      <vt:lpstr>問卷系統使用說明</vt:lpstr>
      <vt:lpstr>教師確認學生基本資料及追蹤學生填寫狀態</vt:lpstr>
      <vt:lpstr>教師撥打電話，線上進行代填作業(1)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問卷題項差異表</vt:lpstr>
      <vt:lpstr>問卷題項差異表(1)</vt:lpstr>
      <vt:lpstr>問卷題項差異表(2)</vt:lpstr>
      <vt:lpstr>問卷題項差異表(3)</vt:lpstr>
      <vt:lpstr>問卷題項差異表(4)</vt:lpstr>
      <vt:lpstr>Q &amp; A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問卷系統操作流程</dc:title>
  <dc:creator>zjm</dc:creator>
  <cp:lastModifiedBy>tiitf101-02</cp:lastModifiedBy>
  <cp:revision>46</cp:revision>
  <cp:lastPrinted>2017-08-22T02:54:24Z</cp:lastPrinted>
  <dcterms:created xsi:type="dcterms:W3CDTF">2017-08-17T07:55:26Z</dcterms:created>
  <dcterms:modified xsi:type="dcterms:W3CDTF">2017-08-22T06:28:55Z</dcterms:modified>
</cp:coreProperties>
</file>